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6" r:id="rId4"/>
    <p:sldId id="265" r:id="rId5"/>
    <p:sldId id="269" r:id="rId6"/>
    <p:sldId id="264" r:id="rId7"/>
    <p:sldId id="268" r:id="rId8"/>
    <p:sldId id="271" r:id="rId9"/>
    <p:sldId id="270" r:id="rId10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14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2971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60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176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24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12/11/2022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56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56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67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05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02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150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4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2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600" b="1" kern="1200" spc="14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1850" b="0" kern="1200" spc="14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1600" kern="1200" spc="14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400" i="1" kern="1200" spc="14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400" kern="1200" spc="14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400" i="1" kern="1200" spc="14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www.researchgate.net/figure/The-RoBERTa-model-architecture_fig2_35264255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8" name="Picture 3" descr="Cloudy oil paint art">
            <a:extLst>
              <a:ext uri="{FF2B5EF4-FFF2-40B4-BE49-F238E27FC236}">
                <a16:creationId xmlns:a16="http://schemas.microsoft.com/office/drawing/2014/main" id="{61DE2B24-67AD-A28B-9D6C-0768F5D0F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46" r="-1" b="462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grpSp>
        <p:nvGrpSpPr>
          <p:cNvPr id="49" name="Group 10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72821-AC2A-35AF-2886-E03C5AFC2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463" y="1685677"/>
            <a:ext cx="4181444" cy="2362673"/>
          </a:xfrm>
        </p:spPr>
        <p:txBody>
          <a:bodyPr anchor="b">
            <a:norm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 </a:t>
            </a:r>
            <a:endParaRPr lang="th-TH" sz="6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6E23D-428C-939F-7ACF-EFE30622F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240" y="4048350"/>
            <a:ext cx="3283888" cy="816301"/>
          </a:xfrm>
        </p:spPr>
        <p:txBody>
          <a:bodyPr anchor="t">
            <a:normAutofit fontScale="92500"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project</a:t>
            </a:r>
            <a:endParaRPr lang="th-TH" sz="3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9726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AEC85D-4A79-CC32-247E-14032C96729F}"/>
              </a:ext>
            </a:extLst>
          </p:cNvPr>
          <p:cNvSpPr txBox="1"/>
          <p:nvPr/>
        </p:nvSpPr>
        <p:spPr>
          <a:xfrm>
            <a:off x="6324600" y="471815"/>
            <a:ext cx="5343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Purpose</a:t>
            </a:r>
            <a:endParaRPr lang="th-TH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28D38-1C9F-7ADD-536A-78DCE844C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131187"/>
            <a:ext cx="10848975" cy="45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B39B3-7200-61DA-5F77-B8AE12970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7" t="17639" r="66328" b="20417"/>
          <a:stretch/>
        </p:blipFill>
        <p:spPr>
          <a:xfrm>
            <a:off x="819150" y="1629409"/>
            <a:ext cx="4011295" cy="475807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7FBBDF-5CBB-2678-D065-196C0A8EEB57}"/>
              </a:ext>
            </a:extLst>
          </p:cNvPr>
          <p:cNvCxnSpPr/>
          <p:nvPr/>
        </p:nvCxnSpPr>
        <p:spPr>
          <a:xfrm flipV="1">
            <a:off x="4486275" y="1832610"/>
            <a:ext cx="1381125" cy="2857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CFB60D3-E3F1-64F7-BF4D-FF3295377CB8}"/>
              </a:ext>
            </a:extLst>
          </p:cNvPr>
          <p:cNvSpPr txBox="1"/>
          <p:nvPr/>
        </p:nvSpPr>
        <p:spPr>
          <a:xfrm>
            <a:off x="5634037" y="1521172"/>
            <a:ext cx="1795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No category</a:t>
            </a:r>
            <a:endParaRPr lang="th-TH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CFCC2E-B3EF-FE30-72AB-C77C1AA4BDCF}"/>
              </a:ext>
            </a:extLst>
          </p:cNvPr>
          <p:cNvSpPr/>
          <p:nvPr/>
        </p:nvSpPr>
        <p:spPr>
          <a:xfrm>
            <a:off x="9096375" y="1832610"/>
            <a:ext cx="1952625" cy="964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ignored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16745C-4BB1-D82B-6542-939E39E3815C}"/>
              </a:ext>
            </a:extLst>
          </p:cNvPr>
          <p:cNvSpPr/>
          <p:nvPr/>
        </p:nvSpPr>
        <p:spPr>
          <a:xfrm>
            <a:off x="7246620" y="3614421"/>
            <a:ext cx="1902620" cy="9649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Labeling by staffs</a:t>
            </a:r>
            <a:endParaRPr lang="th-TH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C6877E-11F6-E5D0-D608-1D3D34A0E8C7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963767" y="2129801"/>
            <a:ext cx="1234163" cy="14846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9007F6-A59D-6620-C6D7-6D1E5929B0EC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7429500" y="1813560"/>
            <a:ext cx="1666875" cy="5015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258E6F-9FAD-D143-E800-C94003C32B1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9149240" y="4096878"/>
            <a:ext cx="7515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B9719D9-7A4F-510B-3677-6F5ECD47FB59}"/>
              </a:ext>
            </a:extLst>
          </p:cNvPr>
          <p:cNvSpPr/>
          <p:nvPr/>
        </p:nvSpPr>
        <p:spPr>
          <a:xfrm>
            <a:off x="9900760" y="3578020"/>
            <a:ext cx="1902620" cy="9649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 action</a:t>
            </a:r>
            <a:endParaRPr lang="th-T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BD4EC7-4E22-26D7-F0BB-CD048D842881}"/>
              </a:ext>
            </a:extLst>
          </p:cNvPr>
          <p:cNvSpPr/>
          <p:nvPr/>
        </p:nvSpPr>
        <p:spPr>
          <a:xfrm>
            <a:off x="5634037" y="5122894"/>
            <a:ext cx="3190240" cy="96491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Labeling by Deep learning model</a:t>
            </a:r>
            <a:endParaRPr lang="th-TH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5CDDB7-71C6-BEB6-2E8D-037994754CF7}"/>
              </a:ext>
            </a:extLst>
          </p:cNvPr>
          <p:cNvCxnSpPr>
            <a:cxnSpLocks/>
          </p:cNvCxnSpPr>
          <p:nvPr/>
        </p:nvCxnSpPr>
        <p:spPr>
          <a:xfrm>
            <a:off x="6609080" y="2129801"/>
            <a:ext cx="0" cy="2969239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9792D8-CD92-FA28-374F-3722B35C693B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824277" y="4579334"/>
            <a:ext cx="1919923" cy="1026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47D6D9E-3FAB-7383-5051-3D4BD0FCC0E2}"/>
              </a:ext>
            </a:extLst>
          </p:cNvPr>
          <p:cNvSpPr txBox="1"/>
          <p:nvPr/>
        </p:nvSpPr>
        <p:spPr>
          <a:xfrm>
            <a:off x="7413018" y="2863865"/>
            <a:ext cx="162674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</a:rPr>
              <a:t>X</a:t>
            </a:r>
            <a:endParaRPr lang="th-TH" sz="1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9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9" grpId="0" animBg="1"/>
      <p:bldP spid="21" grpId="0" animBg="1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AEC85D-4A79-CC32-247E-14032C96729F}"/>
              </a:ext>
            </a:extLst>
          </p:cNvPr>
          <p:cNvSpPr txBox="1"/>
          <p:nvPr/>
        </p:nvSpPr>
        <p:spPr>
          <a:xfrm>
            <a:off x="6324600" y="471815"/>
            <a:ext cx="5343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Label prediction</a:t>
            </a:r>
            <a:endParaRPr lang="th-TH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28D38-1C9F-7ADD-536A-78DCE844C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131187"/>
            <a:ext cx="10848975" cy="457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8BB8EF-FC27-753D-AF09-C860C9F40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683"/>
          <a:stretch/>
        </p:blipFill>
        <p:spPr>
          <a:xfrm>
            <a:off x="779145" y="3630609"/>
            <a:ext cx="2381250" cy="1689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03899-3A86-CC80-EA4B-E92D5E972B65}"/>
              </a:ext>
            </a:extLst>
          </p:cNvPr>
          <p:cNvSpPr txBox="1"/>
          <p:nvPr/>
        </p:nvSpPr>
        <p:spPr>
          <a:xfrm>
            <a:off x="654685" y="2304954"/>
            <a:ext cx="2630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 category</a:t>
            </a:r>
          </a:p>
          <a:p>
            <a:r>
              <a:rPr lang="en-US" dirty="0"/>
              <a:t>“</a:t>
            </a:r>
            <a:r>
              <a:rPr lang="th-TH" dirty="0"/>
              <a:t>ฝาท่อพังช่วยซ่อมด้วย</a:t>
            </a:r>
            <a:r>
              <a:rPr lang="en-US" dirty="0"/>
              <a:t>”</a:t>
            </a:r>
            <a:endParaRPr lang="th-TH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24E845AF-B14A-EBDD-745C-045FACA44F4B}"/>
              </a:ext>
            </a:extLst>
          </p:cNvPr>
          <p:cNvSpPr/>
          <p:nvPr/>
        </p:nvSpPr>
        <p:spPr>
          <a:xfrm>
            <a:off x="3516630" y="2442796"/>
            <a:ext cx="1483360" cy="555311"/>
          </a:xfrm>
          <a:prstGeom prst="stripedRightArrow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E5BA270C-67BF-24EB-F983-A33E8A18F248}"/>
              </a:ext>
            </a:extLst>
          </p:cNvPr>
          <p:cNvSpPr/>
          <p:nvPr/>
        </p:nvSpPr>
        <p:spPr>
          <a:xfrm>
            <a:off x="3516630" y="4263997"/>
            <a:ext cx="1483360" cy="555311"/>
          </a:xfrm>
          <a:prstGeom prst="stripedRightArrow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7A5FF4-B53B-CC7C-D760-7524563DA1D0}"/>
              </a:ext>
            </a:extLst>
          </p:cNvPr>
          <p:cNvSpPr/>
          <p:nvPr/>
        </p:nvSpPr>
        <p:spPr>
          <a:xfrm>
            <a:off x="5323840" y="2206045"/>
            <a:ext cx="1879600" cy="10288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Language model</a:t>
            </a:r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9ED40E-E703-8809-836B-C92FE630FD0D}"/>
              </a:ext>
            </a:extLst>
          </p:cNvPr>
          <p:cNvSpPr/>
          <p:nvPr/>
        </p:nvSpPr>
        <p:spPr>
          <a:xfrm>
            <a:off x="5323840" y="4198066"/>
            <a:ext cx="1879600" cy="687171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Image model</a:t>
            </a:r>
            <a:endParaRPr lang="th-TH" sz="18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6B4663-72F4-2FFB-60AC-8A9148C56CD5}"/>
              </a:ext>
            </a:extLst>
          </p:cNvPr>
          <p:cNvCxnSpPr>
            <a:cxnSpLocks/>
          </p:cNvCxnSpPr>
          <p:nvPr/>
        </p:nvCxnSpPr>
        <p:spPr>
          <a:xfrm>
            <a:off x="7402156" y="2712785"/>
            <a:ext cx="78236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6913BE-F6C9-AFA7-9773-2BBDC3A946BC}"/>
              </a:ext>
            </a:extLst>
          </p:cNvPr>
          <p:cNvCxnSpPr>
            <a:cxnSpLocks/>
          </p:cNvCxnSpPr>
          <p:nvPr/>
        </p:nvCxnSpPr>
        <p:spPr>
          <a:xfrm>
            <a:off x="7353935" y="4541651"/>
            <a:ext cx="830582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DFFB511-E90E-913D-7590-31E62A1F5367}"/>
              </a:ext>
            </a:extLst>
          </p:cNvPr>
          <p:cNvSpPr txBox="1"/>
          <p:nvPr/>
        </p:nvSpPr>
        <p:spPr>
          <a:xfrm>
            <a:off x="7517765" y="2395098"/>
            <a:ext cx="1795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Label_1</a:t>
            </a:r>
            <a:endParaRPr lang="th-TH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05D278-C466-8315-CF1A-B16C649706AA}"/>
              </a:ext>
            </a:extLst>
          </p:cNvPr>
          <p:cNvSpPr txBox="1"/>
          <p:nvPr/>
        </p:nvSpPr>
        <p:spPr>
          <a:xfrm>
            <a:off x="7517764" y="4233524"/>
            <a:ext cx="1795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Label_2</a:t>
            </a:r>
            <a:endParaRPr lang="th-TH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CF62491E-63C4-425A-B053-B4731DF3574B}"/>
              </a:ext>
            </a:extLst>
          </p:cNvPr>
          <p:cNvSpPr/>
          <p:nvPr/>
        </p:nvSpPr>
        <p:spPr>
          <a:xfrm>
            <a:off x="9275006" y="2021383"/>
            <a:ext cx="307659" cy="329903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D63161D-D1A9-7A69-658A-B82AA154BB88}"/>
              </a:ext>
            </a:extLst>
          </p:cNvPr>
          <p:cNvSpPr/>
          <p:nvPr/>
        </p:nvSpPr>
        <p:spPr>
          <a:xfrm>
            <a:off x="9652867" y="2720451"/>
            <a:ext cx="2040574" cy="1898785"/>
          </a:xfrm>
          <a:prstGeom prst="round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If Label_1 = Label_2 then add data to that category.</a:t>
            </a:r>
          </a:p>
        </p:txBody>
      </p:sp>
    </p:spTree>
    <p:extLst>
      <p:ext uri="{BB962C8B-B14F-4D97-AF65-F5344CB8AC3E}">
        <p14:creationId xmlns:p14="http://schemas.microsoft.com/office/powerpoint/2010/main" val="317384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151DAE-6E8D-05F1-9158-E3FA1DDCA7F8}"/>
              </a:ext>
            </a:extLst>
          </p:cNvPr>
          <p:cNvSpPr/>
          <p:nvPr/>
        </p:nvSpPr>
        <p:spPr>
          <a:xfrm>
            <a:off x="742950" y="2120264"/>
            <a:ext cx="4695825" cy="4244342"/>
          </a:xfrm>
          <a:prstGeom prst="roundRect">
            <a:avLst/>
          </a:prstGeom>
          <a:noFill/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1BF002-011E-B92E-7BF4-CD0636F50F1C}"/>
              </a:ext>
            </a:extLst>
          </p:cNvPr>
          <p:cNvSpPr/>
          <p:nvPr/>
        </p:nvSpPr>
        <p:spPr>
          <a:xfrm>
            <a:off x="5715000" y="2120263"/>
            <a:ext cx="5657850" cy="4244342"/>
          </a:xfrm>
          <a:prstGeom prst="roundRect">
            <a:avLst/>
          </a:prstGeom>
          <a:noFill/>
          <a:ln w="285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3BFD05-1E91-A21C-1E9B-0A0F7466DF63}"/>
              </a:ext>
            </a:extLst>
          </p:cNvPr>
          <p:cNvSpPr txBox="1"/>
          <p:nvPr/>
        </p:nvSpPr>
        <p:spPr>
          <a:xfrm>
            <a:off x="1212055" y="1533524"/>
            <a:ext cx="3967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classification model</a:t>
            </a:r>
            <a:endParaRPr lang="th-TH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CCE8C7-C02A-73A3-3186-716C36675254}"/>
              </a:ext>
            </a:extLst>
          </p:cNvPr>
          <p:cNvSpPr txBox="1"/>
          <p:nvPr/>
        </p:nvSpPr>
        <p:spPr>
          <a:xfrm>
            <a:off x="6403180" y="1533524"/>
            <a:ext cx="429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 model</a:t>
            </a:r>
            <a:endParaRPr lang="th-TH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25FA3-1CBE-06A4-C2CB-76BC996E23E4}"/>
              </a:ext>
            </a:extLst>
          </p:cNvPr>
          <p:cNvSpPr txBox="1"/>
          <p:nvPr/>
        </p:nvSpPr>
        <p:spPr>
          <a:xfrm>
            <a:off x="6324600" y="471815"/>
            <a:ext cx="5343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 model</a:t>
            </a:r>
            <a:endParaRPr lang="th-TH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6F0262-92BD-BAD4-BAF7-BED24464E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131187"/>
            <a:ext cx="10848975" cy="45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C75A7D-36E6-47FE-BFE4-4D8829E97F94}"/>
              </a:ext>
            </a:extLst>
          </p:cNvPr>
          <p:cNvSpPr txBox="1"/>
          <p:nvPr/>
        </p:nvSpPr>
        <p:spPr>
          <a:xfrm>
            <a:off x="1010840" y="2353771"/>
            <a:ext cx="4160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RoBERTa-based transformer model (Pre-trained weight with </a:t>
            </a:r>
            <a:r>
              <a:rPr lang="en-US" sz="1600" b="1" dirty="0" err="1"/>
              <a:t>WangchanBERTa</a:t>
            </a:r>
            <a:r>
              <a:rPr lang="en-US" sz="1600" b="1" dirty="0"/>
              <a:t>)</a:t>
            </a:r>
            <a:endParaRPr lang="th-TH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9FA8DF-DAEA-6783-33A1-BA97A2D6A1D6}"/>
              </a:ext>
            </a:extLst>
          </p:cNvPr>
          <p:cNvSpPr txBox="1"/>
          <p:nvPr/>
        </p:nvSpPr>
        <p:spPr>
          <a:xfrm>
            <a:off x="6468664" y="2353770"/>
            <a:ext cx="4160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EfficientNetV2-B3-based model (Pre-trained weight with ImageNet)</a:t>
            </a:r>
            <a:endParaRPr lang="th-TH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F1F260-1EB4-65F8-8F4D-EC2DF4269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3184768"/>
            <a:ext cx="4195762" cy="29302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B31D43-FDA4-65C4-3489-1B9A134FE8D2}"/>
              </a:ext>
            </a:extLst>
          </p:cNvPr>
          <p:cNvSpPr txBox="1"/>
          <p:nvPr/>
        </p:nvSpPr>
        <p:spPr>
          <a:xfrm>
            <a:off x="228600" y="6456848"/>
            <a:ext cx="11658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Image from: </a:t>
            </a:r>
            <a:r>
              <a:rPr lang="en-US" sz="1050" b="1" dirty="0">
                <a:hlinkClick r:id="rId4"/>
              </a:rPr>
              <a:t>https://www.researchgate.net/figure/The-RoBERTa-model-architecture_fig2_352642553</a:t>
            </a:r>
            <a:r>
              <a:rPr lang="en-US" sz="1050" b="1" dirty="0"/>
              <a:t> and https://www.researchgate.net/figure/Schematic-representation-of-EfficientNet-B3_fig2_359449935 </a:t>
            </a:r>
            <a:endParaRPr lang="th-TH" sz="105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C07833-9829-4CDF-1BBA-DF578C0B1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12384"/>
            <a:ext cx="50768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35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E28D38-1C9F-7ADD-536A-78DCE844C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131187"/>
            <a:ext cx="10848975" cy="45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01B92-1BE9-7FB7-0470-45B1EBE95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0" t="46001" r="40704" b="18701"/>
          <a:stretch/>
        </p:blipFill>
        <p:spPr>
          <a:xfrm>
            <a:off x="819150" y="1491612"/>
            <a:ext cx="6315075" cy="2708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FB017F-0785-0DA2-6079-6C6BA53445B6}"/>
              </a:ext>
            </a:extLst>
          </p:cNvPr>
          <p:cNvSpPr txBox="1"/>
          <p:nvPr/>
        </p:nvSpPr>
        <p:spPr>
          <a:xfrm>
            <a:off x="5572125" y="58320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odel config</a:t>
            </a:r>
            <a:endParaRPr lang="th-TH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BD5AE9-6510-9620-B1CE-E1A7727034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2" t="27889" r="41485" b="18889"/>
          <a:stretch/>
        </p:blipFill>
        <p:spPr>
          <a:xfrm>
            <a:off x="6248400" y="3511365"/>
            <a:ext cx="5591175" cy="3146167"/>
          </a:xfrm>
          <a:prstGeom prst="rect">
            <a:avLst/>
          </a:prstGeom>
        </p:spPr>
      </p:pic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D526CEA1-A43D-643F-F1F3-48F837C2D097}"/>
              </a:ext>
            </a:extLst>
          </p:cNvPr>
          <p:cNvSpPr/>
          <p:nvPr/>
        </p:nvSpPr>
        <p:spPr>
          <a:xfrm flipH="1">
            <a:off x="7477124" y="2114774"/>
            <a:ext cx="2305050" cy="563658"/>
          </a:xfrm>
          <a:prstGeom prst="homePlat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Text model</a:t>
            </a:r>
            <a:endParaRPr lang="th-TH" dirty="0"/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A8E014D6-56E6-ADD7-B159-5F4145961BF5}"/>
              </a:ext>
            </a:extLst>
          </p:cNvPr>
          <p:cNvSpPr/>
          <p:nvPr/>
        </p:nvSpPr>
        <p:spPr>
          <a:xfrm>
            <a:off x="3200400" y="5084448"/>
            <a:ext cx="2895600" cy="562196"/>
          </a:xfrm>
          <a:prstGeom prst="homePlate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model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85501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ECA0C9F3-45F9-8A2E-5402-C5D2A33017EF}"/>
              </a:ext>
            </a:extLst>
          </p:cNvPr>
          <p:cNvSpPr/>
          <p:nvPr/>
        </p:nvSpPr>
        <p:spPr>
          <a:xfrm>
            <a:off x="894080" y="1645921"/>
            <a:ext cx="2286000" cy="4216399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EC85D-4A79-CC32-247E-14032C96729F}"/>
              </a:ext>
            </a:extLst>
          </p:cNvPr>
          <p:cNvSpPr txBox="1"/>
          <p:nvPr/>
        </p:nvSpPr>
        <p:spPr>
          <a:xfrm>
            <a:off x="6324600" y="471815"/>
            <a:ext cx="5343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overview</a:t>
            </a:r>
            <a:endParaRPr lang="th-TH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28D38-1C9F-7ADD-536A-78DCE844C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819150" y="1085468"/>
            <a:ext cx="10848975" cy="45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7FD0E6-D29A-495F-6895-E8854474142C}"/>
              </a:ext>
            </a:extLst>
          </p:cNvPr>
          <p:cNvSpPr txBox="1"/>
          <p:nvPr/>
        </p:nvSpPr>
        <p:spPr>
          <a:xfrm>
            <a:off x="981710" y="1706881"/>
            <a:ext cx="219837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'LABEL_0': '</a:t>
            </a:r>
            <a:r>
              <a:rPr lang="th-TH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กีดขวาง’,</a:t>
            </a:r>
          </a:p>
          <a:p>
            <a:r>
              <a:rPr lang="th-TH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'</a:t>
            </a:r>
            <a:r>
              <a:rPr lang="en-US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LABEL_1': '</a:t>
            </a:r>
            <a:r>
              <a:rPr lang="th-TH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คลอง’,</a:t>
            </a:r>
          </a:p>
          <a:p>
            <a:r>
              <a:rPr lang="th-TH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'</a:t>
            </a:r>
            <a:r>
              <a:rPr lang="en-US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LABEL_2': '</a:t>
            </a:r>
            <a:r>
              <a:rPr lang="th-TH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ความปลอดภัย', '</a:t>
            </a:r>
            <a:r>
              <a:rPr lang="en-US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LABEL_3': '</a:t>
            </a:r>
            <a:r>
              <a:rPr lang="th-TH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ความสะอาด', '</a:t>
            </a:r>
            <a:r>
              <a:rPr lang="en-US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LABEL_4': '</a:t>
            </a:r>
            <a:r>
              <a:rPr lang="th-TH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จราจร’,</a:t>
            </a:r>
          </a:p>
          <a:p>
            <a:r>
              <a:rPr lang="th-TH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'</a:t>
            </a:r>
            <a:r>
              <a:rPr lang="en-US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LABEL_5': '</a:t>
            </a:r>
            <a:r>
              <a:rPr lang="th-TH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ต้นไม้’,</a:t>
            </a:r>
          </a:p>
          <a:p>
            <a:r>
              <a:rPr lang="th-TH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'</a:t>
            </a:r>
            <a:r>
              <a:rPr lang="en-US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LABEL_6': '</a:t>
            </a:r>
            <a:r>
              <a:rPr lang="th-TH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ถนน’,</a:t>
            </a:r>
          </a:p>
          <a:p>
            <a:r>
              <a:rPr lang="th-TH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'</a:t>
            </a:r>
            <a:r>
              <a:rPr lang="en-US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LABEL_7': '</a:t>
            </a:r>
            <a:r>
              <a:rPr lang="th-TH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ทางเท้า’,</a:t>
            </a:r>
          </a:p>
          <a:p>
            <a:r>
              <a:rPr lang="th-TH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'</a:t>
            </a:r>
            <a:r>
              <a:rPr lang="en-US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LABEL_8': '</a:t>
            </a:r>
            <a:r>
              <a:rPr lang="th-TH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ท่อระบายน้ำ', '</a:t>
            </a:r>
            <a:r>
              <a:rPr lang="en-US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LABEL_9': '</a:t>
            </a:r>
            <a:r>
              <a:rPr lang="th-TH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น้ำท่วม’,</a:t>
            </a:r>
          </a:p>
          <a:p>
            <a:r>
              <a:rPr lang="th-TH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'</a:t>
            </a:r>
            <a:r>
              <a:rPr lang="en-US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LABEL_10': '</a:t>
            </a:r>
            <a:r>
              <a:rPr lang="th-TH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สะพาน', '</a:t>
            </a:r>
            <a:r>
              <a:rPr lang="en-US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LABEL_11': '</a:t>
            </a:r>
            <a:r>
              <a:rPr lang="th-TH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สัตว์จรจัด', '</a:t>
            </a:r>
            <a:r>
              <a:rPr lang="en-US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LABEL_12': '</a:t>
            </a:r>
            <a:r>
              <a:rPr lang="th-TH" sz="20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สายไฟ'</a:t>
            </a:r>
            <a:endParaRPr lang="th-TH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E1456D-41DA-745C-986F-9942F430F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840" y="2937509"/>
            <a:ext cx="1592581" cy="15925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0D73F6-91BE-72A3-0474-7AD5ED51F3C0}"/>
              </a:ext>
            </a:extLst>
          </p:cNvPr>
          <p:cNvSpPr txBox="1"/>
          <p:nvPr/>
        </p:nvSpPr>
        <p:spPr>
          <a:xfrm>
            <a:off x="3929381" y="4530090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Data</a:t>
            </a:r>
            <a:endParaRPr lang="th-TH" sz="2000" b="1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F81ECCB3-5D01-94C7-D73D-34D208AF076B}"/>
              </a:ext>
            </a:extLst>
          </p:cNvPr>
          <p:cNvSpPr/>
          <p:nvPr/>
        </p:nvSpPr>
        <p:spPr>
          <a:xfrm>
            <a:off x="3200400" y="1666241"/>
            <a:ext cx="386080" cy="417068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CFD0CF-8531-5D7E-ED02-917220536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061" y="1532698"/>
            <a:ext cx="1003299" cy="1003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579387-0E9F-BDED-F110-FDD59FF1F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061" y="3225805"/>
            <a:ext cx="1003299" cy="1003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BD140A-CA98-C032-4103-CB3789663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411" y="4918912"/>
            <a:ext cx="1003299" cy="100329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07E890-DDEC-996F-6608-3ACE3AE5CFBD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5138421" y="2034348"/>
            <a:ext cx="929640" cy="16994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8ACA4D-7159-52BC-59EF-638D61AEA0DA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5138421" y="3727455"/>
            <a:ext cx="929640" cy="63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9118D3-F591-081F-B5A6-891A5E8A10E6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5138421" y="3733800"/>
            <a:ext cx="935990" cy="16867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5C3DDCC-E1AA-C48E-71C8-0F7716382E60}"/>
              </a:ext>
            </a:extLst>
          </p:cNvPr>
          <p:cNvSpPr txBox="1"/>
          <p:nvPr/>
        </p:nvSpPr>
        <p:spPr>
          <a:xfrm>
            <a:off x="5910580" y="2410922"/>
            <a:ext cx="133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Training set</a:t>
            </a: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6ADD72-30EF-4D45-8FDC-F36EB99217C1}"/>
              </a:ext>
            </a:extLst>
          </p:cNvPr>
          <p:cNvSpPr txBox="1"/>
          <p:nvPr/>
        </p:nvSpPr>
        <p:spPr>
          <a:xfrm>
            <a:off x="5807711" y="4141695"/>
            <a:ext cx="1593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Validation set</a:t>
            </a: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6D394B-68AC-941E-5ADE-1CA3DCF168B4}"/>
              </a:ext>
            </a:extLst>
          </p:cNvPr>
          <p:cNvSpPr txBox="1"/>
          <p:nvPr/>
        </p:nvSpPr>
        <p:spPr>
          <a:xfrm>
            <a:off x="5914390" y="5809826"/>
            <a:ext cx="133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Test set</a:t>
            </a: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C9D217-F95E-382F-DE3B-D19FB1A8D556}"/>
              </a:ext>
            </a:extLst>
          </p:cNvPr>
          <p:cNvSpPr txBox="1"/>
          <p:nvPr/>
        </p:nvSpPr>
        <p:spPr>
          <a:xfrm>
            <a:off x="7241539" y="3471340"/>
            <a:ext cx="108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# = 6973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84982B-22BA-E7DA-33BF-605A467DADA1}"/>
              </a:ext>
            </a:extLst>
          </p:cNvPr>
          <p:cNvSpPr txBox="1"/>
          <p:nvPr/>
        </p:nvSpPr>
        <p:spPr>
          <a:xfrm>
            <a:off x="7237731" y="5182655"/>
            <a:ext cx="108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# = 6973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0E1626-31AA-BC53-72D4-5D1FD28713F1}"/>
              </a:ext>
            </a:extLst>
          </p:cNvPr>
          <p:cNvSpPr txBox="1"/>
          <p:nvPr/>
        </p:nvSpPr>
        <p:spPr>
          <a:xfrm>
            <a:off x="7245350" y="1895315"/>
            <a:ext cx="1217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# = 32549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254BF4-A67D-A5CC-F260-926224192F10}"/>
              </a:ext>
            </a:extLst>
          </p:cNvPr>
          <p:cNvSpPr/>
          <p:nvPr/>
        </p:nvSpPr>
        <p:spPr>
          <a:xfrm>
            <a:off x="9418320" y="1645921"/>
            <a:ext cx="1879600" cy="16994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Language model:</a:t>
            </a:r>
          </a:p>
          <a:p>
            <a:pPr algn="ctr"/>
            <a:r>
              <a:rPr lang="en-US" sz="2000" b="1" dirty="0"/>
              <a:t>RoBERTa Transformer</a:t>
            </a:r>
            <a:endParaRPr lang="th-TH" sz="20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E9B00D-2A84-9E03-4AC6-7F6D61C5E5CC}"/>
              </a:ext>
            </a:extLst>
          </p:cNvPr>
          <p:cNvSpPr/>
          <p:nvPr/>
        </p:nvSpPr>
        <p:spPr>
          <a:xfrm>
            <a:off x="9418320" y="4491749"/>
            <a:ext cx="1879600" cy="134517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Image model: EfficientNetV2-B3</a:t>
            </a:r>
            <a:endParaRPr lang="th-TH" sz="1800" b="1" dirty="0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E4059873-9C3D-6D50-086D-5181848250E2}"/>
              </a:ext>
            </a:extLst>
          </p:cNvPr>
          <p:cNvSpPr/>
          <p:nvPr/>
        </p:nvSpPr>
        <p:spPr>
          <a:xfrm>
            <a:off x="8294373" y="1778298"/>
            <a:ext cx="386080" cy="417068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934B3B3-A9EB-7146-88A7-05BC473832BC}"/>
              </a:ext>
            </a:extLst>
          </p:cNvPr>
          <p:cNvCxnSpPr>
            <a:cxnSpLocks/>
          </p:cNvCxnSpPr>
          <p:nvPr/>
        </p:nvCxnSpPr>
        <p:spPr>
          <a:xfrm flipV="1">
            <a:off x="8818880" y="3088640"/>
            <a:ext cx="487680" cy="6388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485BBD0-94AE-0858-B3F9-CF1A19A5EEA0}"/>
              </a:ext>
            </a:extLst>
          </p:cNvPr>
          <p:cNvCxnSpPr>
            <a:cxnSpLocks/>
          </p:cNvCxnSpPr>
          <p:nvPr/>
        </p:nvCxnSpPr>
        <p:spPr>
          <a:xfrm>
            <a:off x="8818880" y="3994560"/>
            <a:ext cx="487680" cy="4971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FDE05CD-3512-23BC-7597-022C5AF66C46}"/>
              </a:ext>
            </a:extLst>
          </p:cNvPr>
          <p:cNvSpPr txBox="1"/>
          <p:nvPr/>
        </p:nvSpPr>
        <p:spPr>
          <a:xfrm>
            <a:off x="9063361" y="3437458"/>
            <a:ext cx="1114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comment</a:t>
            </a:r>
            <a:endParaRPr lang="th-TH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CCBA70-2A26-3E01-DF41-3AEB8C26EDD3}"/>
              </a:ext>
            </a:extLst>
          </p:cNvPr>
          <p:cNvSpPr txBox="1"/>
          <p:nvPr/>
        </p:nvSpPr>
        <p:spPr>
          <a:xfrm>
            <a:off x="9070660" y="3937998"/>
            <a:ext cx="1114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3191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AEC85D-4A79-CC32-247E-14032C96729F}"/>
              </a:ext>
            </a:extLst>
          </p:cNvPr>
          <p:cNvSpPr txBox="1"/>
          <p:nvPr/>
        </p:nvSpPr>
        <p:spPr>
          <a:xfrm>
            <a:off x="5076826" y="471815"/>
            <a:ext cx="659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 report on test set</a:t>
            </a:r>
            <a:endParaRPr lang="th-TH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28D38-1C9F-7ADD-536A-78DCE844C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131187"/>
            <a:ext cx="10848975" cy="457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7676ED-C133-9DFB-22FB-2B60498FC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5" t="42639" r="66485" b="18056"/>
          <a:stretch/>
        </p:blipFill>
        <p:spPr>
          <a:xfrm>
            <a:off x="1218975" y="2458713"/>
            <a:ext cx="4381949" cy="35229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E371B5-B17E-8554-5B0C-3894595C2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8" t="34608" r="67035" b="27691"/>
          <a:stretch/>
        </p:blipFill>
        <p:spPr>
          <a:xfrm>
            <a:off x="6805387" y="2457451"/>
            <a:ext cx="4381949" cy="3524250"/>
          </a:xfrm>
          <a:prstGeom prst="rect">
            <a:avLst/>
          </a:prstGeom>
        </p:spPr>
      </p:pic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F0991D00-41D4-27EA-8068-50323EC1B49D}"/>
              </a:ext>
            </a:extLst>
          </p:cNvPr>
          <p:cNvSpPr/>
          <p:nvPr/>
        </p:nvSpPr>
        <p:spPr>
          <a:xfrm>
            <a:off x="1218975" y="1771650"/>
            <a:ext cx="3457800" cy="590550"/>
          </a:xfrm>
          <a:prstGeom prst="homePlat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classification report</a:t>
            </a:r>
            <a:endParaRPr lang="th-TH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094ED839-ACD5-80CE-795F-68658D666D78}"/>
              </a:ext>
            </a:extLst>
          </p:cNvPr>
          <p:cNvSpPr/>
          <p:nvPr/>
        </p:nvSpPr>
        <p:spPr>
          <a:xfrm>
            <a:off x="6805387" y="1771650"/>
            <a:ext cx="3662588" cy="590550"/>
          </a:xfrm>
          <a:prstGeom prst="homePlate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 report</a:t>
            </a:r>
            <a:endParaRPr lang="th-TH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9585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AEC85D-4A79-CC32-247E-14032C96729F}"/>
              </a:ext>
            </a:extLst>
          </p:cNvPr>
          <p:cNvSpPr txBox="1"/>
          <p:nvPr/>
        </p:nvSpPr>
        <p:spPr>
          <a:xfrm>
            <a:off x="5076826" y="471815"/>
            <a:ext cx="659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Confusion matrix on test set</a:t>
            </a:r>
            <a:endParaRPr lang="th-TH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28D38-1C9F-7ADD-536A-78DCE844C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131187"/>
            <a:ext cx="10848975" cy="45719"/>
          </a:xfrm>
          <a:prstGeom prst="rect">
            <a:avLst/>
          </a:prstGeom>
        </p:spPr>
      </p:pic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F0991D00-41D4-27EA-8068-50323EC1B49D}"/>
              </a:ext>
            </a:extLst>
          </p:cNvPr>
          <p:cNvSpPr/>
          <p:nvPr/>
        </p:nvSpPr>
        <p:spPr>
          <a:xfrm>
            <a:off x="1228500" y="1838325"/>
            <a:ext cx="2667225" cy="590550"/>
          </a:xfrm>
          <a:prstGeom prst="homePlat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classification </a:t>
            </a:r>
            <a:endParaRPr lang="th-TH" sz="2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094ED839-ACD5-80CE-795F-68658D666D78}"/>
              </a:ext>
            </a:extLst>
          </p:cNvPr>
          <p:cNvSpPr/>
          <p:nvPr/>
        </p:nvSpPr>
        <p:spPr>
          <a:xfrm>
            <a:off x="6865033" y="1838325"/>
            <a:ext cx="2862488" cy="590550"/>
          </a:xfrm>
          <a:prstGeom prst="homePlate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classification </a:t>
            </a:r>
            <a:endParaRPr lang="th-TH" sz="20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7CDF9-57EC-1D9B-C9DD-A80C5138F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2638424"/>
            <a:ext cx="4376737" cy="3211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2BC0A7-8847-86AF-24A4-6CD786D4A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75" y="2515194"/>
            <a:ext cx="4376736" cy="345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57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18C1ED-6392-B249-298A-AE63CE60A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0463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LeftStep">
      <a:dk1>
        <a:srgbClr val="000000"/>
      </a:dk1>
      <a:lt1>
        <a:srgbClr val="FFFFFF"/>
      </a:lt1>
      <a:dk2>
        <a:srgbClr val="1C2432"/>
      </a:dk2>
      <a:lt2>
        <a:srgbClr val="F2F3F0"/>
      </a:lt2>
      <a:accent1>
        <a:srgbClr val="844BC5"/>
      </a:accent1>
      <a:accent2>
        <a:srgbClr val="4842B7"/>
      </a:accent2>
      <a:accent3>
        <a:srgbClr val="4B78C5"/>
      </a:accent3>
      <a:accent4>
        <a:srgbClr val="3999B3"/>
      </a:accent4>
      <a:accent5>
        <a:srgbClr val="49C0A8"/>
      </a:accent5>
      <a:accent6>
        <a:srgbClr val="39B368"/>
      </a:accent6>
      <a:hlink>
        <a:srgbClr val="339A97"/>
      </a:hlink>
      <a:folHlink>
        <a:srgbClr val="7F7F7F"/>
      </a:folHlink>
    </a:clrScheme>
    <a:fontScheme name="Custom 7">
      <a:majorFont>
        <a:latin typeface="Yu Gothic Medium"/>
        <a:ea typeface=""/>
        <a:cs typeface=""/>
      </a:majorFont>
      <a:minorFont>
        <a:latin typeface="Yu Gothic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280</Words>
  <Application>Microsoft Office PowerPoint</Application>
  <PresentationFormat>Widescreen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Meiryo</vt:lpstr>
      <vt:lpstr>Yu Gothic</vt:lpstr>
      <vt:lpstr>Yu Gothic Medium</vt:lpstr>
      <vt:lpstr>Angsana New</vt:lpstr>
      <vt:lpstr>Corbel</vt:lpstr>
      <vt:lpstr>SketchLinesVTI</vt:lpstr>
      <vt:lpstr>Data Science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</dc:title>
  <dc:creator>Nattagit Nimtrakul</dc:creator>
  <cp:lastModifiedBy>Nattagit Nimtrakul</cp:lastModifiedBy>
  <cp:revision>26</cp:revision>
  <dcterms:created xsi:type="dcterms:W3CDTF">2022-12-08T08:03:40Z</dcterms:created>
  <dcterms:modified xsi:type="dcterms:W3CDTF">2022-12-11T09:04:30Z</dcterms:modified>
</cp:coreProperties>
</file>